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0"/>
  </p:notesMasterIdLst>
  <p:sldIdLst>
    <p:sldId id="256" r:id="rId2"/>
    <p:sldId id="289" r:id="rId3"/>
    <p:sldId id="290" r:id="rId4"/>
    <p:sldId id="264" r:id="rId5"/>
    <p:sldId id="263" r:id="rId6"/>
    <p:sldId id="274" r:id="rId7"/>
    <p:sldId id="291" r:id="rId8"/>
    <p:sldId id="273" r:id="rId9"/>
    <p:sldId id="270" r:id="rId10"/>
    <p:sldId id="275" r:id="rId11"/>
    <p:sldId id="286" r:id="rId12"/>
    <p:sldId id="293" r:id="rId13"/>
    <p:sldId id="294" r:id="rId14"/>
    <p:sldId id="295" r:id="rId15"/>
    <p:sldId id="296" r:id="rId16"/>
    <p:sldId id="297" r:id="rId17"/>
    <p:sldId id="298" r:id="rId18"/>
    <p:sldId id="283" r:id="rId19"/>
    <p:sldId id="299" r:id="rId20"/>
    <p:sldId id="285" r:id="rId21"/>
    <p:sldId id="282" r:id="rId22"/>
    <p:sldId id="300" r:id="rId23"/>
    <p:sldId id="301" r:id="rId24"/>
    <p:sldId id="305" r:id="rId25"/>
    <p:sldId id="304" r:id="rId26"/>
    <p:sldId id="306" r:id="rId27"/>
    <p:sldId id="303" r:id="rId28"/>
    <p:sldId id="30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733" autoAdjust="0"/>
  </p:normalViewPr>
  <p:slideViewPr>
    <p:cSldViewPr snapToGrid="0">
      <p:cViewPr varScale="1">
        <p:scale>
          <a:sx n="87" d="100"/>
          <a:sy n="87" d="100"/>
        </p:scale>
        <p:origin x="14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Grand prix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19</c:v>
                </c:pt>
                <c:pt idx="1">
                  <c:v>19</c:v>
                </c:pt>
                <c:pt idx="2">
                  <c:v>11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8-4CA4-9207-4DA0AF720130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Championnat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Feuil1!$C$2:$C$5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11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8-4CA4-9207-4DA0AF720130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Meilleur place sur la grille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Feuil1!$D$2:$D$5</c:f>
              <c:numCache>
                <c:formatCode>General</c:formatCode>
                <c:ptCount val="4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D8-4CA4-9207-4DA0AF720130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Meilleur classement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Feuil1!$E$2:$E$5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D8-4CA4-9207-4DA0AF720130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Podium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Feuil1!$F$2:$F$5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9D8-4CA4-9207-4DA0AF7201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Grand prix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19</c:v>
                </c:pt>
                <c:pt idx="1">
                  <c:v>19</c:v>
                </c:pt>
                <c:pt idx="2">
                  <c:v>11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F-47D1-B636-6D8B3EAD3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Nombre</a:t>
            </a:r>
            <a:r>
              <a:rPr lang="en-US" dirty="0">
                <a:solidFill>
                  <a:schemeClr val="tx1"/>
                </a:solidFill>
              </a:rPr>
              <a:t> de</a:t>
            </a:r>
            <a:r>
              <a:rPr lang="en-US" baseline="0" dirty="0">
                <a:solidFill>
                  <a:schemeClr val="tx1"/>
                </a:solidFill>
              </a:rPr>
              <a:t> grand prix dispute sur la </a:t>
            </a:r>
            <a:r>
              <a:rPr lang="en-US" baseline="0" dirty="0" err="1">
                <a:solidFill>
                  <a:schemeClr val="tx1"/>
                </a:solidFill>
              </a:rPr>
              <a:t>saison</a:t>
            </a:r>
            <a:r>
              <a:rPr lang="en-US" baseline="0" dirty="0">
                <a:solidFill>
                  <a:schemeClr val="tx1"/>
                </a:solidFill>
              </a:rPr>
              <a:t> 2011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Grand prix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19</c:v>
                </c:pt>
                <c:pt idx="1">
                  <c:v>19</c:v>
                </c:pt>
                <c:pt idx="2">
                  <c:v>11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46-406E-8620-B19EB2318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Meilleur </a:t>
            </a:r>
            <a:r>
              <a:rPr lang="en-US" dirty="0" err="1">
                <a:solidFill>
                  <a:schemeClr val="tx1"/>
                </a:solidFill>
              </a:rPr>
              <a:t>classement</a:t>
            </a:r>
            <a:r>
              <a:rPr lang="en-US" dirty="0">
                <a:solidFill>
                  <a:schemeClr val="tx1"/>
                </a:solidFill>
              </a:rPr>
              <a:t> sur</a:t>
            </a:r>
            <a:r>
              <a:rPr lang="en-US" baseline="0" dirty="0">
                <a:solidFill>
                  <a:schemeClr val="tx1"/>
                </a:solidFill>
              </a:rPr>
              <a:t> la </a:t>
            </a:r>
            <a:r>
              <a:rPr lang="en-US" baseline="0" dirty="0" err="1">
                <a:solidFill>
                  <a:schemeClr val="tx1"/>
                </a:solidFill>
              </a:rPr>
              <a:t>saison</a:t>
            </a:r>
            <a:r>
              <a:rPr lang="en-US" baseline="0" dirty="0">
                <a:solidFill>
                  <a:schemeClr val="tx1"/>
                </a:solidFill>
              </a:rPr>
              <a:t> 2011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Meilleur classement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97-4DBD-AE95-9301D507EC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Nombre</a:t>
            </a:r>
            <a:r>
              <a:rPr lang="en-US" dirty="0">
                <a:solidFill>
                  <a:schemeClr val="tx1"/>
                </a:solidFill>
              </a:rPr>
              <a:t> de podium sur la </a:t>
            </a:r>
            <a:r>
              <a:rPr lang="en-US" dirty="0" err="1">
                <a:solidFill>
                  <a:schemeClr val="tx1"/>
                </a:solidFill>
              </a:rPr>
              <a:t>saison</a:t>
            </a:r>
            <a:r>
              <a:rPr lang="en-US" baseline="0" dirty="0">
                <a:solidFill>
                  <a:schemeClr val="tx1"/>
                </a:solidFill>
              </a:rPr>
              <a:t> 2011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Podium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7C-41F0-8B7A-825115CFD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Nombre</a:t>
            </a:r>
            <a:r>
              <a:rPr lang="en-US" dirty="0"/>
              <a:t> de</a:t>
            </a:r>
            <a:r>
              <a:rPr lang="en-US" baseline="0" dirty="0"/>
              <a:t> grand prix dispute sur la </a:t>
            </a:r>
            <a:r>
              <a:rPr lang="en-US" baseline="0" dirty="0" err="1"/>
              <a:t>saison</a:t>
            </a:r>
            <a:r>
              <a:rPr lang="en-US" baseline="0" dirty="0"/>
              <a:t> 2011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Grand prix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19</c:v>
                </c:pt>
                <c:pt idx="1">
                  <c:v>19</c:v>
                </c:pt>
                <c:pt idx="2">
                  <c:v>11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4F-47D1-B636-6D8B3EAD33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Meilleur </a:t>
            </a:r>
            <a:r>
              <a:rPr lang="en-US" dirty="0" err="1"/>
              <a:t>classement</a:t>
            </a:r>
            <a:r>
              <a:rPr lang="en-US" dirty="0"/>
              <a:t> sur</a:t>
            </a:r>
            <a:r>
              <a:rPr lang="en-US" baseline="0" dirty="0"/>
              <a:t> la </a:t>
            </a:r>
            <a:r>
              <a:rPr lang="en-US" baseline="0" dirty="0" err="1"/>
              <a:t>saison</a:t>
            </a:r>
            <a:r>
              <a:rPr lang="en-US" baseline="0" dirty="0"/>
              <a:t> 2011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Meilleur classement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E6-4DB4-88E5-71B74DAA1B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Nombre</a:t>
            </a:r>
            <a:r>
              <a:rPr lang="en-US" dirty="0"/>
              <a:t> de podium sur la </a:t>
            </a:r>
            <a:r>
              <a:rPr lang="en-US" dirty="0" err="1"/>
              <a:t>saison</a:t>
            </a:r>
            <a:r>
              <a:rPr lang="en-US" baseline="0" dirty="0"/>
              <a:t> 2011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Podium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Feuil1!$A$2:$A$5</c:f>
              <c:strCache>
                <c:ptCount val="4"/>
                <c:pt idx="0">
                  <c:v>Renault</c:v>
                </c:pt>
                <c:pt idx="1">
                  <c:v>Vitaly Petrov</c:v>
                </c:pt>
                <c:pt idx="2">
                  <c:v>Nick Heidfeld</c:v>
                </c:pt>
                <c:pt idx="3">
                  <c:v>Bruno Senna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F-4F08-95CB-BD5B0A55E4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946095"/>
        <c:axId val="131564879"/>
      </c:radarChart>
      <c:catAx>
        <c:axId val="619460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1564879"/>
        <c:crosses val="autoZero"/>
        <c:auto val="1"/>
        <c:lblAlgn val="ctr"/>
        <c:lblOffset val="100"/>
        <c:noMultiLvlLbl val="0"/>
      </c:catAx>
      <c:valAx>
        <c:axId val="1315648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94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88F79-825C-49D7-8685-3612BD1CBBC9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2CA04-073D-4B7C-B217-5A0DD3662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335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Esp%C3%A9rance_math%C3%A9matique" TargetMode="External"/><Relationship Id="rId3" Type="http://schemas.openxmlformats.org/officeDocument/2006/relationships/hyperlink" Target="https://fr.wikipedia.org/wiki/Algorithme_esp%C3%A9rance-maximisation" TargetMode="External"/><Relationship Id="rId7" Type="http://schemas.openxmlformats.org/officeDocument/2006/relationships/hyperlink" Target="https://fr.wikipedia.org/wiki/Loi_de_probabilit%C3%A9#Lois_absolument_continues" TargetMode="External"/><Relationship Id="rId12" Type="http://schemas.openxmlformats.org/officeDocument/2006/relationships/hyperlink" Target="https://fr.wikipedia.org/wiki/Densit%C3%A9_de_probabilit%C3%A9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Loi_de_probabilit%C3%A9" TargetMode="External"/><Relationship Id="rId11" Type="http://schemas.openxmlformats.org/officeDocument/2006/relationships/hyperlink" Target="https://fr.wikipedia.org/wiki/Nombre_positif" TargetMode="External"/><Relationship Id="rId5" Type="http://schemas.openxmlformats.org/officeDocument/2006/relationships/hyperlink" Target="https://fr.wikipedia.org/wiki/Mod%C3%A8le_de_m%C3%A9lange_gaussien" TargetMode="External"/><Relationship Id="rId10" Type="http://schemas.openxmlformats.org/officeDocument/2006/relationships/hyperlink" Target="https://fr.wikipedia.org/wiki/%C3%89cart_type" TargetMode="External"/><Relationship Id="rId4" Type="http://schemas.openxmlformats.org/officeDocument/2006/relationships/hyperlink" Target="https://fr.wikipedia.org/wiki/Loi_normale" TargetMode="External"/><Relationship Id="rId9" Type="http://schemas.openxmlformats.org/officeDocument/2006/relationships/hyperlink" Target="https://fr.wikipedia.org/wiki/Nombre_r%C3%A9el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AmazonEmber"/>
              </a:rPr>
              <a:t>120 capteurs positionnés sur chaque voiture génèrent 3 Go de données et 1 500 points de données sont générés chaque seconde.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9FE01-05A4-4180-908D-39D9624A766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9406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233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357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702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5112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614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445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677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256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L'algorithme d'</a:t>
            </a:r>
            <a:r>
              <a:rPr lang="fr-FR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espérance-maximisation</a:t>
            </a:r>
            <a:r>
              <a:rPr lang="fr-FR" dirty="0">
                <a:solidFill>
                  <a:schemeClr val="tx1"/>
                </a:solidFill>
              </a:rPr>
              <a:t> ou algorithme EM (Expectation-maximisation) qui va nous permettre d'identifier les paramètres de deux </a:t>
            </a:r>
            <a:r>
              <a:rPr lang="fr-F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lois normales</a:t>
            </a:r>
            <a:r>
              <a:rPr lang="fr-FR" dirty="0">
                <a:solidFill>
                  <a:schemeClr val="tx1"/>
                </a:solidFill>
              </a:rPr>
              <a:t> depuis une seule distribution mixte ou </a:t>
            </a:r>
            <a:r>
              <a:rPr lang="fr-FR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mélange gaussien</a:t>
            </a:r>
            <a:r>
              <a:rPr lang="fr-FR" dirty="0">
                <a:solidFill>
                  <a:schemeClr val="tx1"/>
                </a:solidFill>
              </a:rPr>
              <a:t> ou GMM (</a:t>
            </a:r>
            <a:r>
              <a:rPr lang="fr-FR" dirty="0" err="1">
                <a:solidFill>
                  <a:schemeClr val="tx1"/>
                </a:solidFill>
              </a:rPr>
              <a:t>Gaussian</a:t>
            </a:r>
            <a:r>
              <a:rPr lang="fr-FR" dirty="0">
                <a:solidFill>
                  <a:schemeClr val="tx1"/>
                </a:solidFill>
              </a:rPr>
              <a:t> Mixture model)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une loi normale est une </a:t>
            </a:r>
            <a:r>
              <a:rPr lang="fr-FR" dirty="0">
                <a:solidFill>
                  <a:schemeClr val="tx1"/>
                </a:solidFill>
                <a:hlinkClick r:id="rId6" tooltip="Loi de probabilité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loi de probabilité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  <a:hlinkClick r:id="rId7" tooltip="Loi de probabilité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absolument continue</a:t>
            </a:r>
            <a:r>
              <a:rPr lang="fr-FR" dirty="0">
                <a:solidFill>
                  <a:schemeClr val="tx1"/>
                </a:solidFill>
              </a:rPr>
              <a:t> qui dépend de deux paramètres : son </a:t>
            </a:r>
            <a:r>
              <a:rPr lang="fr-FR" dirty="0">
                <a:solidFill>
                  <a:schemeClr val="tx1"/>
                </a:solidFill>
                <a:hlinkClick r:id="rId8" tooltip="Espérance mathématiqu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espérance</a:t>
            </a:r>
            <a:r>
              <a:rPr lang="fr-FR" dirty="0">
                <a:solidFill>
                  <a:schemeClr val="tx1"/>
                </a:solidFill>
              </a:rPr>
              <a:t>, un </a:t>
            </a:r>
            <a:r>
              <a:rPr lang="fr-FR" dirty="0">
                <a:solidFill>
                  <a:schemeClr val="tx1"/>
                </a:solidFill>
                <a:hlinkClick r:id="rId9" tooltip="Nombre ré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nombre réel</a:t>
            </a:r>
            <a:r>
              <a:rPr lang="fr-FR" dirty="0">
                <a:solidFill>
                  <a:schemeClr val="tx1"/>
                </a:solidFill>
              </a:rPr>
              <a:t> noté </a:t>
            </a:r>
            <a:r>
              <a:rPr lang="el-GR" i="1" dirty="0">
                <a:solidFill>
                  <a:schemeClr val="tx1"/>
                </a:solidFill>
                <a:effectLst/>
              </a:rPr>
              <a:t>μ</a:t>
            </a:r>
            <a:r>
              <a:rPr lang="el-GR" dirty="0">
                <a:solidFill>
                  <a:schemeClr val="tx1"/>
                </a:solidFill>
              </a:rPr>
              <a:t>, </a:t>
            </a:r>
            <a:r>
              <a:rPr lang="fr-FR" dirty="0">
                <a:solidFill>
                  <a:schemeClr val="tx1"/>
                </a:solidFill>
              </a:rPr>
              <a:t>et son </a:t>
            </a:r>
            <a:r>
              <a:rPr lang="fr-FR" dirty="0">
                <a:solidFill>
                  <a:schemeClr val="tx1"/>
                </a:solidFill>
                <a:hlinkClick r:id="rId10" tooltip="Écart typ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écart type</a:t>
            </a:r>
            <a:r>
              <a:rPr lang="fr-FR" dirty="0">
                <a:solidFill>
                  <a:schemeClr val="tx1"/>
                </a:solidFill>
              </a:rPr>
              <a:t>, un </a:t>
            </a:r>
            <a:r>
              <a:rPr lang="fr-FR" dirty="0">
                <a:solidFill>
                  <a:schemeClr val="tx1"/>
                </a:solidFill>
                <a:hlinkClick r:id="rId11" tooltip="Nombre positi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nombre réel positif</a:t>
            </a:r>
            <a:r>
              <a:rPr lang="fr-FR" dirty="0">
                <a:solidFill>
                  <a:schemeClr val="tx1"/>
                </a:solidFill>
              </a:rPr>
              <a:t> noté </a:t>
            </a:r>
            <a:r>
              <a:rPr lang="el-GR" i="1" dirty="0">
                <a:solidFill>
                  <a:schemeClr val="tx1"/>
                </a:solidFill>
                <a:effectLst/>
              </a:rPr>
              <a:t>σ</a:t>
            </a:r>
            <a:r>
              <a:rPr lang="el-GR" dirty="0">
                <a:solidFill>
                  <a:schemeClr val="tx1"/>
                </a:solidFill>
              </a:rPr>
              <a:t>. </a:t>
            </a:r>
            <a:r>
              <a:rPr lang="fr-FR" dirty="0">
                <a:solidFill>
                  <a:schemeClr val="tx1"/>
                </a:solidFill>
              </a:rPr>
              <a:t>La </a:t>
            </a:r>
            <a:r>
              <a:rPr lang="fr-FR" dirty="0">
                <a:solidFill>
                  <a:schemeClr val="tx1"/>
                </a:solidFill>
                <a:hlinkClick r:id="rId12" tooltip="Densité de probabilité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densité de probabilité</a:t>
            </a:r>
            <a:r>
              <a:rPr lang="fr-FR" dirty="0">
                <a:solidFill>
                  <a:schemeClr val="tx1"/>
                </a:solidFill>
              </a:rPr>
              <a:t> de la loi normale d'espérance </a:t>
            </a:r>
            <a:r>
              <a:rPr lang="el-GR" i="1" dirty="0">
                <a:solidFill>
                  <a:schemeClr val="tx1"/>
                </a:solidFill>
                <a:effectLst/>
              </a:rPr>
              <a:t>μ</a:t>
            </a:r>
            <a:r>
              <a:rPr lang="el-GR" dirty="0">
                <a:solidFill>
                  <a:schemeClr val="tx1"/>
                </a:solidFill>
              </a:rPr>
              <a:t>, </a:t>
            </a:r>
            <a:r>
              <a:rPr lang="fr-FR" dirty="0">
                <a:solidFill>
                  <a:schemeClr val="tx1"/>
                </a:solidFill>
              </a:rPr>
              <a:t>et d'</a:t>
            </a:r>
            <a:r>
              <a:rPr lang="fr-FR" dirty="0">
                <a:solidFill>
                  <a:schemeClr val="tx1"/>
                </a:solidFill>
                <a:hlinkClick r:id="rId10" tooltip="Écart typ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écart type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el-GR" i="1" dirty="0">
                <a:solidFill>
                  <a:schemeClr val="tx1"/>
                </a:solidFill>
                <a:effectLst/>
              </a:rPr>
              <a:t>σ</a:t>
            </a:r>
            <a:r>
              <a:rPr lang="el-GR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est donnée par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37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58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100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6385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Le but du jeu à présent</a:t>
            </a:r>
            <a:r>
              <a:rPr lang="fr-FR" dirty="0"/>
              <a:t>, est de retrouver les paramètres des deux gaussiennes paramétrées par </a:t>
            </a:r>
            <a:r>
              <a:rPr lang="fr-FR" b="1" dirty="0"/>
              <a:t>(</a:t>
            </a:r>
            <a:r>
              <a:rPr lang="fr-FR" b="1" dirty="0" err="1"/>
              <a:t>μA,σA</a:t>
            </a:r>
            <a:r>
              <a:rPr lang="fr-FR" b="1" dirty="0"/>
              <a:t>) </a:t>
            </a:r>
            <a:r>
              <a:rPr lang="fr-FR" dirty="0"/>
              <a:t>et </a:t>
            </a:r>
            <a:r>
              <a:rPr lang="fr-FR" b="1" dirty="0"/>
              <a:t>(</a:t>
            </a:r>
            <a:r>
              <a:rPr lang="fr-FR" b="1" dirty="0" err="1"/>
              <a:t>μB,σB</a:t>
            </a:r>
            <a:r>
              <a:rPr lang="fr-FR" b="1" dirty="0"/>
              <a:t>)</a:t>
            </a:r>
            <a:r>
              <a:rPr lang="fr-FR" dirty="0"/>
              <a:t> uniquement à partir de cette distribution que nous appellerons </a:t>
            </a:r>
            <a:r>
              <a:rPr lang="fr-FR" b="1" dirty="0"/>
              <a:t>X</a:t>
            </a:r>
            <a:r>
              <a:rPr lang="fr-FR" dirty="0"/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843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Le but du jeu à présent</a:t>
            </a:r>
            <a:r>
              <a:rPr lang="fr-FR" dirty="0"/>
              <a:t>, est de retrouver les paramètres des deux gaussiennes paramétrées par </a:t>
            </a:r>
            <a:r>
              <a:rPr lang="fr-FR" b="1" dirty="0"/>
              <a:t>(</a:t>
            </a:r>
            <a:r>
              <a:rPr lang="fr-FR" b="1" dirty="0" err="1"/>
              <a:t>μA,σA</a:t>
            </a:r>
            <a:r>
              <a:rPr lang="fr-FR" b="1" dirty="0"/>
              <a:t>) </a:t>
            </a:r>
            <a:r>
              <a:rPr lang="fr-FR" dirty="0"/>
              <a:t>et </a:t>
            </a:r>
            <a:r>
              <a:rPr lang="fr-FR" b="1" dirty="0"/>
              <a:t>(</a:t>
            </a:r>
            <a:r>
              <a:rPr lang="fr-FR" b="1" dirty="0" err="1"/>
              <a:t>μB,σB</a:t>
            </a:r>
            <a:r>
              <a:rPr lang="fr-FR" b="1" dirty="0"/>
              <a:t>)</a:t>
            </a:r>
            <a:r>
              <a:rPr lang="fr-FR" dirty="0"/>
              <a:t> uniquement à partir de cette distribution que nous appellerons </a:t>
            </a:r>
            <a:r>
              <a:rPr lang="fr-FR" b="1" dirty="0"/>
              <a:t>X</a:t>
            </a:r>
            <a:r>
              <a:rPr lang="fr-FR" dirty="0"/>
              <a:t>.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570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443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98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Renault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5e au championnat, c’est la 2e fois </a:t>
            </a:r>
            <a:br>
              <a:rPr lang="fr-FR" dirty="0"/>
            </a:br>
            <a:r>
              <a:rPr lang="fr-FR" dirty="0"/>
              <a:t> Meilleure place sur la grille : 6e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Vitaly Petrov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19 Grands Prix </a:t>
            </a:r>
            <a:br>
              <a:rPr lang="fr-FR" dirty="0"/>
            </a:br>
            <a:r>
              <a:rPr lang="fr-FR" dirty="0"/>
              <a:t> 10e au championnat, son meilleur classement en 2 saisons. </a:t>
            </a:r>
            <a:br>
              <a:rPr lang="fr-FR" dirty="0"/>
            </a:br>
            <a:r>
              <a:rPr lang="fr-FR" dirty="0"/>
              <a:t> Meilleure place sur la grille : 6e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Nick </a:t>
            </a:r>
            <a:r>
              <a:rPr lang="fr-FR" b="1" dirty="0" err="1"/>
              <a:t>Heidfeld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11 Grands prix </a:t>
            </a:r>
            <a:br>
              <a:rPr lang="fr-FR" dirty="0"/>
            </a:br>
            <a:r>
              <a:rPr lang="fr-FR" dirty="0"/>
              <a:t> 11e au championnat, c’est la 2e fois qu’il termine à cette place en 12 saisons </a:t>
            </a:r>
            <a:br>
              <a:rPr lang="fr-FR" dirty="0"/>
            </a:br>
            <a:r>
              <a:rPr lang="fr-FR" dirty="0"/>
              <a:t> Meilleure place sur la grille : 6e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Bruno Senna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8 Grands Prix </a:t>
            </a:r>
            <a:br>
              <a:rPr lang="fr-FR" dirty="0"/>
            </a:br>
            <a:r>
              <a:rPr lang="fr-FR" dirty="0"/>
              <a:t> 18e au championnat, c’est la 1ère fois qu’il termine à cette place en 2 saisons </a:t>
            </a:r>
            <a:br>
              <a:rPr lang="fr-FR" dirty="0"/>
            </a:br>
            <a:r>
              <a:rPr lang="fr-FR" dirty="0"/>
              <a:t> Meilleure place sur la grille : 7e </a:t>
            </a:r>
            <a:br>
              <a:rPr lang="fr-FR" dirty="0"/>
            </a:br>
            <a:r>
              <a:rPr lang="fr-FR" dirty="0"/>
              <a:t> Meilleur classement : 9e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662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Renault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5e au championnat, c’est la 2e fois </a:t>
            </a:r>
            <a:br>
              <a:rPr lang="fr-FR" dirty="0"/>
            </a:br>
            <a:r>
              <a:rPr lang="fr-FR" dirty="0"/>
              <a:t> Meilleure place sur la grille : 6e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Vitaly Petrov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19 Grands Prix </a:t>
            </a:r>
            <a:br>
              <a:rPr lang="fr-FR" dirty="0"/>
            </a:br>
            <a:r>
              <a:rPr lang="fr-FR" dirty="0"/>
              <a:t> 10e au championnat, son meilleur classement en 2 saisons. </a:t>
            </a:r>
            <a:br>
              <a:rPr lang="fr-FR" dirty="0"/>
            </a:br>
            <a:r>
              <a:rPr lang="fr-FR" dirty="0"/>
              <a:t> Meilleure place sur la grille : 6e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Nick </a:t>
            </a:r>
            <a:r>
              <a:rPr lang="fr-FR" b="1" dirty="0" err="1"/>
              <a:t>Heidfeld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11 Grands prix </a:t>
            </a:r>
            <a:br>
              <a:rPr lang="fr-FR" dirty="0"/>
            </a:br>
            <a:r>
              <a:rPr lang="fr-FR" dirty="0"/>
              <a:t> 11e au championnat, c’est la 2e fois qu’il termine à cette place en 12 saisons </a:t>
            </a:r>
            <a:br>
              <a:rPr lang="fr-FR" dirty="0"/>
            </a:br>
            <a:r>
              <a:rPr lang="fr-FR" dirty="0"/>
              <a:t> Meilleure place sur la grille : 6e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Bruno Senna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8 Grands Prix </a:t>
            </a:r>
            <a:br>
              <a:rPr lang="fr-FR" dirty="0"/>
            </a:br>
            <a:r>
              <a:rPr lang="fr-FR" dirty="0"/>
              <a:t> 18e au championnat, c’est la 1ère fois qu’il termine à cette place en 2 saisons </a:t>
            </a:r>
            <a:br>
              <a:rPr lang="fr-FR" dirty="0"/>
            </a:br>
            <a:r>
              <a:rPr lang="fr-FR" dirty="0"/>
              <a:t> Meilleure place sur la grille : 7e </a:t>
            </a:r>
            <a:br>
              <a:rPr lang="fr-FR" dirty="0"/>
            </a:br>
            <a:r>
              <a:rPr lang="fr-FR" dirty="0"/>
              <a:t> Meilleur classement : 9e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965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Renault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5e au championnat, c’est la 2e fois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Vitaly Petrov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19 Grands Prix </a:t>
            </a:r>
            <a:br>
              <a:rPr lang="fr-FR" dirty="0"/>
            </a:br>
            <a:r>
              <a:rPr lang="fr-FR" dirty="0"/>
              <a:t> 10e au championnat, son meilleur classement en 2 saisons.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Nick </a:t>
            </a:r>
            <a:r>
              <a:rPr lang="fr-FR" b="1" dirty="0" err="1"/>
              <a:t>Heidfeld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11 Grands prix </a:t>
            </a:r>
            <a:br>
              <a:rPr lang="fr-FR" dirty="0"/>
            </a:br>
            <a:r>
              <a:rPr lang="fr-FR" dirty="0"/>
              <a:t> 11e au championnat, c’est la 2e fois qu’il termine à cette place en 12 saisons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Bruno Senna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8 Grands Prix </a:t>
            </a:r>
            <a:br>
              <a:rPr lang="fr-FR" dirty="0"/>
            </a:br>
            <a:r>
              <a:rPr lang="fr-FR" dirty="0"/>
              <a:t> 18e au championnat, c’est la 1ère fois qu’il termine à cette place en 2 saisons </a:t>
            </a:r>
            <a:br>
              <a:rPr lang="fr-FR" dirty="0"/>
            </a:br>
            <a:r>
              <a:rPr lang="fr-FR" dirty="0"/>
              <a:t> Meilleur classement : 9e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405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Renault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5e au championnat, c’est la 2e fois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Vitaly Petrov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19 Grands Prix </a:t>
            </a:r>
            <a:br>
              <a:rPr lang="fr-FR" dirty="0"/>
            </a:br>
            <a:r>
              <a:rPr lang="fr-FR" dirty="0"/>
              <a:t> 10e au championnat, son meilleur classement en 2 saisons.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Nick </a:t>
            </a:r>
            <a:r>
              <a:rPr lang="fr-FR" b="1" dirty="0" err="1"/>
              <a:t>Heidfeld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11 Grands prix </a:t>
            </a:r>
            <a:br>
              <a:rPr lang="fr-FR" dirty="0"/>
            </a:br>
            <a:r>
              <a:rPr lang="fr-FR" dirty="0"/>
              <a:t> 11e au championnat, c’est la 2e fois qu’il termine à cette place en 12 saisons </a:t>
            </a:r>
            <a:br>
              <a:rPr lang="fr-FR" dirty="0"/>
            </a:br>
            <a:r>
              <a:rPr lang="fr-FR" dirty="0"/>
              <a:t> Meilleur classement : 3e </a:t>
            </a:r>
            <a:br>
              <a:rPr lang="fr-FR" dirty="0"/>
            </a:br>
            <a:r>
              <a:rPr lang="fr-FR" dirty="0"/>
              <a:t> 1 podium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Bruno Senna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 8 Grands Prix </a:t>
            </a:r>
            <a:br>
              <a:rPr lang="fr-FR" dirty="0"/>
            </a:br>
            <a:r>
              <a:rPr lang="fr-FR" dirty="0"/>
              <a:t> 18e au championnat, c’est la 1ère fois qu’il termine à cette place en 2 saisons </a:t>
            </a:r>
            <a:br>
              <a:rPr lang="fr-FR" dirty="0"/>
            </a:br>
            <a:r>
              <a:rPr lang="fr-FR" dirty="0"/>
              <a:t> Meilleur classement : 9e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78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900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56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2CA04-073D-4B7C-B217-5A0DD366267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07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22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50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50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00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48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901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01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74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00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580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54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6BAFC-61F3-44BD-A627-B8694F8FC243}" type="datetimeFigureOut">
              <a:rPr lang="fr-FR" smtClean="0"/>
              <a:t>26/09/2020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85804-F862-456C-A901-C063AF437C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238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56E540-75A9-48EF-9C3B-CE209A3BB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fr-FR" sz="11500" b="1" i="1">
                <a:latin typeface="Segoe UI" panose="020B0502040204020203" pitchFamily="34" charset="0"/>
                <a:cs typeface="Segoe UI" panose="020B0502040204020203" pitchFamily="34" charset="0"/>
              </a:rPr>
              <a:t>FORMULE 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2EEDB8-A93A-436A-842A-704E84735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Quel est l’enjeu des données en formule 1?</a:t>
            </a: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61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Les chiffres clef de Renault f1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3B6AA5-4536-45AC-866C-E040C7358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3263"/>
            <a:ext cx="12192000" cy="29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Etat de l’art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C43A7CF-B1FB-441A-88F8-1FE50DF6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27" y="2533113"/>
            <a:ext cx="11459266" cy="332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514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Etat de l’art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F23859-D533-4DF0-9504-4A668667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68" y="2557851"/>
            <a:ext cx="11438810" cy="3430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838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clefs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B90820-17BB-4B58-825C-F47F614B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27" y="2449258"/>
            <a:ext cx="5295900" cy="349567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7D83D27-CF43-4B07-8579-D338E790D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695" y="2872184"/>
            <a:ext cx="3465395" cy="26572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97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clefs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555DF7-3467-456A-8E78-A8577E01F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9" y="2451728"/>
            <a:ext cx="11574010" cy="34730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873B9108-80F8-46DA-963E-72F1BF0A15E6}"/>
              </a:ext>
            </a:extLst>
          </p:cNvPr>
          <p:cNvSpPr/>
          <p:nvPr/>
        </p:nvSpPr>
        <p:spPr>
          <a:xfrm>
            <a:off x="3989057" y="2539863"/>
            <a:ext cx="985533" cy="3127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8239E47-FB1A-49E9-96CE-E0E481048C46}"/>
              </a:ext>
            </a:extLst>
          </p:cNvPr>
          <p:cNvSpPr/>
          <p:nvPr/>
        </p:nvSpPr>
        <p:spPr>
          <a:xfrm>
            <a:off x="7630352" y="2539863"/>
            <a:ext cx="985533" cy="3127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01972FA-9C1C-4822-A4B4-5CA760850F38}"/>
              </a:ext>
            </a:extLst>
          </p:cNvPr>
          <p:cNvSpPr/>
          <p:nvPr/>
        </p:nvSpPr>
        <p:spPr>
          <a:xfrm>
            <a:off x="840528" y="2539863"/>
            <a:ext cx="985533" cy="312762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70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clefs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9EF03F-8C06-4990-AF8F-B6435054A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5" y="2545599"/>
            <a:ext cx="11574010" cy="345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3000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clefs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39EF03F-8C06-4990-AF8F-B6435054A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5" y="2545599"/>
            <a:ext cx="11574010" cy="34553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7DCA76D8-CDAD-4C33-8AEA-F340FC4E2512}"/>
              </a:ext>
            </a:extLst>
          </p:cNvPr>
          <p:cNvSpPr/>
          <p:nvPr/>
        </p:nvSpPr>
        <p:spPr>
          <a:xfrm>
            <a:off x="5946553" y="3155415"/>
            <a:ext cx="1663547" cy="16745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D2123F96-AA25-40A1-BC86-E8718244E479}"/>
              </a:ext>
            </a:extLst>
          </p:cNvPr>
          <p:cNvSpPr/>
          <p:nvPr/>
        </p:nvSpPr>
        <p:spPr>
          <a:xfrm>
            <a:off x="8623336" y="3114831"/>
            <a:ext cx="1280252" cy="20619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F8F86ED-5629-441F-A38D-06F507F08088}"/>
              </a:ext>
            </a:extLst>
          </p:cNvPr>
          <p:cNvSpPr/>
          <p:nvPr/>
        </p:nvSpPr>
        <p:spPr>
          <a:xfrm>
            <a:off x="3080593" y="2083836"/>
            <a:ext cx="1280252" cy="206199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810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clefs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6BA1F6D-9B78-4635-842D-1BB26575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07" y="2566936"/>
            <a:ext cx="11574010" cy="341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635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CB34B7-4BC7-457C-A1AC-5147EEA3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480" y="2345266"/>
            <a:ext cx="4917039" cy="311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4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clefs des pilotes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FE6A014-838D-48C2-AE8F-A321B40E8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17" y="2566936"/>
            <a:ext cx="11574010" cy="34126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CBBDD0-9129-4E22-822A-F74EDED625CE}"/>
              </a:ext>
            </a:extLst>
          </p:cNvPr>
          <p:cNvSpPr txBox="1"/>
          <p:nvPr/>
        </p:nvSpPr>
        <p:spPr>
          <a:xfrm>
            <a:off x="9805150" y="2732187"/>
            <a:ext cx="2156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Moyenne : -0.0967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56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6612E-6C3F-48CC-A7BB-CD25602F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903331" cy="1188720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Quel est l’enjeu des données en formule 1?</a:t>
            </a:r>
            <a:endParaRPr lang="fr-FR" dirty="0"/>
          </a:p>
        </p:txBody>
      </p:sp>
      <p:sp>
        <p:nvSpPr>
          <p:cNvPr id="16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9271CC-9905-40C7-A02B-3F41E031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107D32-D708-4210-979F-509A4296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1" y="2036574"/>
            <a:ext cx="3786378" cy="392944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53140-7188-47BE-8EEC-3BF2942FC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 bwMode="auto">
          <a:xfrm>
            <a:off x="5414679" y="2151501"/>
            <a:ext cx="6048375" cy="3699586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161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B5AA322-3535-4156-ABC6-89D865A9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95" y="2027104"/>
            <a:ext cx="11574010" cy="341263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15652B6-1885-42DA-A8D5-CF5F12FFB2EC}"/>
              </a:ext>
            </a:extLst>
          </p:cNvPr>
          <p:cNvSpPr txBox="1"/>
          <p:nvPr/>
        </p:nvSpPr>
        <p:spPr>
          <a:xfrm>
            <a:off x="9726128" y="2192355"/>
            <a:ext cx="2156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Moyenne : -0.0967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58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Heidfeild</a:t>
            </a:r>
            <a:r>
              <a:rPr lang="fr-FR" dirty="0"/>
              <a:t> vs Senna vs </a:t>
            </a:r>
            <a:r>
              <a:rPr lang="fr-FR" dirty="0" err="1"/>
              <a:t>petrov</a:t>
            </a:r>
            <a:r>
              <a:rPr lang="fr-FR" dirty="0"/>
              <a:t> sur une course</a:t>
            </a:r>
          </a:p>
          <a:p>
            <a:r>
              <a:rPr lang="fr-FR" b="0" i="0" dirty="0">
                <a:solidFill>
                  <a:srgbClr val="DCDDDE"/>
                </a:solidFill>
                <a:effectLst/>
                <a:latin typeface="Whitney"/>
              </a:rPr>
              <a:t>Comparaison de course graphe de temps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1584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EM (Expectation-maximisation)</a:t>
            </a:r>
          </a:p>
          <a:p>
            <a:r>
              <a:rPr lang="fr-FR" dirty="0"/>
              <a:t>I</a:t>
            </a:r>
            <a:r>
              <a:rPr lang="fr-FR" dirty="0">
                <a:solidFill>
                  <a:schemeClr val="tx1"/>
                </a:solidFill>
              </a:rPr>
              <a:t>dentifier les paramètres de deux lois normales</a:t>
            </a:r>
          </a:p>
          <a:p>
            <a:r>
              <a:rPr lang="fr-FR" dirty="0"/>
              <a:t>D</a:t>
            </a:r>
            <a:r>
              <a:rPr lang="fr-FR" dirty="0">
                <a:solidFill>
                  <a:schemeClr val="tx1"/>
                </a:solidFill>
              </a:rPr>
              <a:t>istribution mixte</a:t>
            </a:r>
            <a:r>
              <a:rPr lang="fr-FR" dirty="0"/>
              <a:t> (mélange gaussien)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76F709A-6ADF-474C-A4BE-35FD2269B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682" y="4514425"/>
            <a:ext cx="3999059" cy="1073573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016B3286-86F0-492C-B2EF-AA39F80A2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4260" y="3668771"/>
            <a:ext cx="4991837" cy="318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64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4E918AA-5F13-4746-B936-92C0240C0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13" y="2219217"/>
            <a:ext cx="6166808" cy="4111205"/>
          </a:xfrm>
        </p:spPr>
      </p:pic>
    </p:spTree>
    <p:extLst>
      <p:ext uri="{BB962C8B-B14F-4D97-AF65-F5344CB8AC3E}">
        <p14:creationId xmlns:p14="http://schemas.microsoft.com/office/powerpoint/2010/main" val="1034193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40F794-F236-43CF-9DD1-493A3E209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Espace réservé du contenu 5">
            <a:extLst>
              <a:ext uri="{FF2B5EF4-FFF2-40B4-BE49-F238E27FC236}">
                <a16:creationId xmlns:a16="http://schemas.microsoft.com/office/drawing/2014/main" id="{717047B6-99B4-4E03-8EF7-4B8027E6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11" y="2219217"/>
            <a:ext cx="6166810" cy="411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55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1E353C-45DB-4C93-B34A-7F0AD6A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" name="Espace réservé du contenu 6">
            <a:extLst>
              <a:ext uri="{FF2B5EF4-FFF2-40B4-BE49-F238E27FC236}">
                <a16:creationId xmlns:a16="http://schemas.microsoft.com/office/drawing/2014/main" id="{C1ED425C-5DF8-44C5-A1AB-843F0F3D0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323" y="3180394"/>
            <a:ext cx="4793373" cy="3195582"/>
          </a:xfrm>
          <a:prstGeom prst="rect">
            <a:avLst/>
          </a:prstGeom>
        </p:spPr>
      </p:pic>
      <p:pic>
        <p:nvPicPr>
          <p:cNvPr id="15" name="Espace réservé du contenu 5">
            <a:extLst>
              <a:ext uri="{FF2B5EF4-FFF2-40B4-BE49-F238E27FC236}">
                <a16:creationId xmlns:a16="http://schemas.microsoft.com/office/drawing/2014/main" id="{EB9D2F64-657E-46BC-9F64-DF4DA9E08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7" y="3180394"/>
            <a:ext cx="4665359" cy="3110239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8120C2E-6797-4757-AC38-9726437C8E2E}"/>
              </a:ext>
            </a:extLst>
          </p:cNvPr>
          <p:cNvCxnSpPr>
            <a:cxnSpLocks/>
          </p:cNvCxnSpPr>
          <p:nvPr/>
        </p:nvCxnSpPr>
        <p:spPr>
          <a:xfrm>
            <a:off x="5629620" y="4715496"/>
            <a:ext cx="157070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09C6DECC-52B7-48CB-B55E-0AB00FA0AF85}"/>
              </a:ext>
            </a:extLst>
          </p:cNvPr>
          <p:cNvSpPr/>
          <p:nvPr/>
        </p:nvSpPr>
        <p:spPr>
          <a:xfrm rot="16200000">
            <a:off x="9249410" y="559178"/>
            <a:ext cx="893503" cy="4991677"/>
          </a:xfrm>
          <a:prstGeom prst="rightBrace">
            <a:avLst>
              <a:gd name="adj1" fmla="val 8333"/>
              <a:gd name="adj2" fmla="val 50001"/>
            </a:avLst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4096601-BCD7-4341-BB88-D2D7EA8678B5}"/>
              </a:ext>
            </a:extLst>
          </p:cNvPr>
          <p:cNvSpPr txBox="1"/>
          <p:nvPr/>
        </p:nvSpPr>
        <p:spPr>
          <a:xfrm>
            <a:off x="9441455" y="1447503"/>
            <a:ext cx="17640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86236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F1E353C-45DB-4C93-B34A-7F0AD6AA7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192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7975379" cy="4041648"/>
          </a:xfrm>
        </p:spPr>
        <p:txBody>
          <a:bodyPr anchor="t">
            <a:normAutofit/>
          </a:bodyPr>
          <a:lstStyle/>
          <a:p>
            <a:r>
              <a:rPr lang="fr-FR" dirty="0"/>
              <a:t>Initialiser deux lois normales A et B en choisissant des valeurs aléatoires pour (</a:t>
            </a:r>
            <a:r>
              <a:rPr lang="fr-FR" dirty="0" err="1"/>
              <a:t>μA</a:t>
            </a:r>
            <a:r>
              <a:rPr lang="fr-FR" dirty="0"/>
              <a:t> /</a:t>
            </a:r>
            <a:r>
              <a:rPr lang="fr-FR" dirty="0" err="1"/>
              <a:t>σA</a:t>
            </a:r>
            <a:r>
              <a:rPr lang="fr-FR" dirty="0"/>
              <a:t> et </a:t>
            </a:r>
            <a:r>
              <a:rPr lang="fr-FR" dirty="0" err="1"/>
              <a:t>μB</a:t>
            </a:r>
            <a:r>
              <a:rPr lang="fr-FR" dirty="0"/>
              <a:t> / </a:t>
            </a:r>
            <a:r>
              <a:rPr lang="fr-FR" dirty="0" err="1"/>
              <a:t>σB</a:t>
            </a:r>
            <a:r>
              <a:rPr lang="fr-FR" dirty="0"/>
              <a:t>)</a:t>
            </a:r>
          </a:p>
          <a:p>
            <a:r>
              <a:rPr lang="fr-FR" dirty="0"/>
              <a:t>Pour chaque valeur de X, calculer sa probabilité sous l'hypothèse A (</a:t>
            </a:r>
            <a:r>
              <a:rPr lang="fr-FR" dirty="0" err="1"/>
              <a:t>pA</a:t>
            </a:r>
            <a:r>
              <a:rPr lang="fr-FR" dirty="0"/>
              <a:t>) puis B (</a:t>
            </a:r>
            <a:r>
              <a:rPr lang="fr-FR" dirty="0" err="1"/>
              <a:t>pB</a:t>
            </a:r>
            <a:r>
              <a:rPr lang="fr-FR" dirty="0"/>
              <a:t>)</a:t>
            </a:r>
          </a:p>
          <a:p>
            <a:r>
              <a:rPr lang="fr-FR" dirty="0"/>
              <a:t>Pour chaque valeur de X, calculer le poids </a:t>
            </a:r>
            <a:r>
              <a:rPr lang="fr-FR" dirty="0" err="1"/>
              <a:t>wA</a:t>
            </a:r>
            <a:r>
              <a:rPr lang="fr-FR" dirty="0"/>
              <a:t> = </a:t>
            </a:r>
            <a:r>
              <a:rPr lang="fr-FR" dirty="0" err="1"/>
              <a:t>pA</a:t>
            </a:r>
            <a:r>
              <a:rPr lang="fr-FR" dirty="0"/>
              <a:t>/(</a:t>
            </a:r>
            <a:r>
              <a:rPr lang="fr-FR" dirty="0" err="1"/>
              <a:t>pA+pB</a:t>
            </a:r>
            <a:r>
              <a:rPr lang="fr-FR" dirty="0"/>
              <a:t>) et </a:t>
            </a:r>
            <a:r>
              <a:rPr lang="fr-FR" dirty="0" err="1"/>
              <a:t>wB</a:t>
            </a:r>
            <a:r>
              <a:rPr lang="fr-FR" dirty="0"/>
              <a:t>=</a:t>
            </a:r>
            <a:r>
              <a:rPr lang="fr-FR" dirty="0" err="1"/>
              <a:t>pB</a:t>
            </a:r>
            <a:r>
              <a:rPr lang="fr-FR" dirty="0"/>
              <a:t>/(</a:t>
            </a:r>
            <a:r>
              <a:rPr lang="fr-FR" dirty="0" err="1"/>
              <a:t>pA+pB</a:t>
            </a:r>
            <a:r>
              <a:rPr lang="fr-FR" dirty="0"/>
              <a:t>)</a:t>
            </a:r>
          </a:p>
          <a:p>
            <a:r>
              <a:rPr lang="fr-FR" dirty="0"/>
              <a:t>Calculer des nouveaux paramètres (</a:t>
            </a:r>
            <a:r>
              <a:rPr lang="fr-FR" dirty="0" err="1"/>
              <a:t>μA,σA</a:t>
            </a:r>
            <a:r>
              <a:rPr lang="fr-FR" dirty="0"/>
              <a:t>) et (</a:t>
            </a:r>
            <a:r>
              <a:rPr lang="fr-FR" dirty="0" err="1"/>
              <a:t>μB,σB</a:t>
            </a:r>
            <a:r>
              <a:rPr lang="fr-FR" dirty="0"/>
              <a:t>) en ajustant X à partir des poids </a:t>
            </a:r>
            <a:r>
              <a:rPr lang="fr-FR" dirty="0" err="1"/>
              <a:t>wA</a:t>
            </a:r>
            <a:r>
              <a:rPr lang="fr-FR" dirty="0"/>
              <a:t> et </a:t>
            </a:r>
            <a:r>
              <a:rPr lang="fr-FR" dirty="0" err="1"/>
              <a:t>wB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777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BB459F-F3A5-4996-9AE3-BDFE21A95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00" y="2520328"/>
            <a:ext cx="5546389" cy="36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6612E-6C3F-48CC-A7BB-CD25602F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903331" cy="1188720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latin typeface="Segoe UI" panose="020B0502040204020203" pitchFamily="34" charset="0"/>
                <a:cs typeface="Segoe UI" panose="020B0502040204020203" pitchFamily="34" charset="0"/>
              </a:rPr>
              <a:t>Quel est l’enjeu des données en formule 1?</a:t>
            </a:r>
            <a:endParaRPr lang="fr-FR" dirty="0"/>
          </a:p>
        </p:txBody>
      </p:sp>
      <p:sp>
        <p:nvSpPr>
          <p:cNvPr id="16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9271CC-9905-40C7-A02B-3F41E031C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fr-FR" sz="24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107D32-D708-4210-979F-509A4296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1" y="2036574"/>
            <a:ext cx="3786378" cy="392944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453140-7188-47BE-8EEC-3BF2942FC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8"/>
          <a:stretch/>
        </p:blipFill>
        <p:spPr bwMode="auto">
          <a:xfrm>
            <a:off x="5414679" y="2151501"/>
            <a:ext cx="6048375" cy="3699586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484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 descr="Une image contenant route, extérieur, table, assis&#10;&#10;Description générée automatiquement">
            <a:extLst>
              <a:ext uri="{FF2B5EF4-FFF2-40B4-BE49-F238E27FC236}">
                <a16:creationId xmlns:a16="http://schemas.microsoft.com/office/drawing/2014/main" id="{7D1B2381-ED85-41DA-9521-98167C1A5E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6" r="6042" b="-1"/>
          <a:stretch/>
        </p:blipFill>
        <p:spPr>
          <a:xfrm>
            <a:off x="4821287" y="348856"/>
            <a:ext cx="7047273" cy="6160289"/>
          </a:xfrm>
          <a:custGeom>
            <a:avLst/>
            <a:gdLst/>
            <a:ahLst/>
            <a:cxnLst/>
            <a:rect l="l" t="t" r="r" b="b"/>
            <a:pathLst>
              <a:path w="7047273" h="6160289">
                <a:moveTo>
                  <a:pt x="0" y="0"/>
                </a:moveTo>
                <a:lnTo>
                  <a:pt x="7047273" y="0"/>
                </a:lnTo>
                <a:lnTo>
                  <a:pt x="7047273" y="2807326"/>
                </a:lnTo>
                <a:lnTo>
                  <a:pt x="3603828" y="6155120"/>
                </a:lnTo>
                <a:lnTo>
                  <a:pt x="7047273" y="6155120"/>
                </a:lnTo>
                <a:lnTo>
                  <a:pt x="7047273" y="6160289"/>
                </a:lnTo>
                <a:lnTo>
                  <a:pt x="0" y="6160289"/>
                </a:lnTo>
                <a:close/>
              </a:path>
            </a:pathLst>
          </a:custGeom>
        </p:spPr>
      </p:pic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C89C42-AF83-451A-81EA-472844755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044158-4D16-4BF4-9B32-5ABC0BD3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60" y="1119315"/>
            <a:ext cx="3213296" cy="2086165"/>
          </a:xfrm>
        </p:spPr>
        <p:txBody>
          <a:bodyPr>
            <a:normAutofit/>
          </a:bodyPr>
          <a:lstStyle/>
          <a:p>
            <a:r>
              <a:rPr lang="fr-FR" sz="4800"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D69C99-95AC-4ADB-86ED-9812E8587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59" y="3205480"/>
            <a:ext cx="3213296" cy="2692400"/>
          </a:xfrm>
        </p:spPr>
        <p:txBody>
          <a:bodyPr anchor="t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Etat de l’art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Les chiffres clef des pilotes</a:t>
            </a:r>
          </a:p>
          <a:p>
            <a:pPr marL="571500" indent="-571500">
              <a:buFont typeface="+mj-lt"/>
              <a:buAutoNum type="romanUcPeriod"/>
            </a:pP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L’algorithme </a:t>
            </a:r>
            <a:r>
              <a:rPr lang="fr-FR" sz="2000" b="0" i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 (espérance-maximisation)</a:t>
            </a:r>
            <a:endParaRPr lang="fr-FR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04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 Renault f1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Chiffre de la saison (Explication de l’historique)</a:t>
            </a:r>
          </a:p>
        </p:txBody>
      </p:sp>
    </p:spTree>
    <p:extLst>
      <p:ext uri="{BB962C8B-B14F-4D97-AF65-F5344CB8AC3E}">
        <p14:creationId xmlns:p14="http://schemas.microsoft.com/office/powerpoint/2010/main" val="222414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 Renault f1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AD79BA24-AF2B-4A02-A6BC-2FFF393F1A95}"/>
              </a:ext>
            </a:extLst>
          </p:cNvPr>
          <p:cNvGraphicFramePr/>
          <p:nvPr/>
        </p:nvGraphicFramePr>
        <p:xfrm>
          <a:off x="5429250" y="1825625"/>
          <a:ext cx="5857875" cy="4171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81FDA75-3D7C-4140-976D-7B09B76432EA}"/>
              </a:ext>
            </a:extLst>
          </p:cNvPr>
          <p:cNvGraphicFramePr/>
          <p:nvPr/>
        </p:nvGraphicFramePr>
        <p:xfrm>
          <a:off x="-333375" y="2276475"/>
          <a:ext cx="5343525" cy="3900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230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3292F4F1-E024-4885-9F43-A4670B2A9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555849"/>
              </p:ext>
            </p:extLst>
          </p:nvPr>
        </p:nvGraphicFramePr>
        <p:xfrm>
          <a:off x="-297455" y="3047107"/>
          <a:ext cx="5257800" cy="3810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DABDC167-190C-4A86-A2E9-DB17EF02C4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790593"/>
              </p:ext>
            </p:extLst>
          </p:nvPr>
        </p:nvGraphicFramePr>
        <p:xfrm>
          <a:off x="3979957" y="1657185"/>
          <a:ext cx="4714013" cy="3750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A2672E1E-BA01-40FB-B606-A04A16107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6316573"/>
              </p:ext>
            </p:extLst>
          </p:nvPr>
        </p:nvGraphicFramePr>
        <p:xfrm>
          <a:off x="7752520" y="3075275"/>
          <a:ext cx="4439479" cy="378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itre 1">
            <a:extLst>
              <a:ext uri="{FF2B5EF4-FFF2-40B4-BE49-F238E27FC236}">
                <a16:creationId xmlns:a16="http://schemas.microsoft.com/office/drawing/2014/main" id="{3D059379-9565-41DA-A638-CFFD8E2A16D1}"/>
              </a:ext>
            </a:extLst>
          </p:cNvPr>
          <p:cNvSpPr txBox="1">
            <a:spLocks/>
          </p:cNvSpPr>
          <p:nvPr/>
        </p:nvSpPr>
        <p:spPr>
          <a:xfrm>
            <a:off x="1653363" y="365760"/>
            <a:ext cx="9367203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+mj-lt"/>
              <a:buAutoNum type="romanUcPeriod"/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Etat de l’art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148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chiffres clef de Renault f1</a:t>
            </a:r>
          </a:p>
        </p:txBody>
      </p:sp>
      <p:graphicFrame>
        <p:nvGraphicFramePr>
          <p:cNvPr id="8" name="Graphique 7">
            <a:extLst>
              <a:ext uri="{FF2B5EF4-FFF2-40B4-BE49-F238E27FC236}">
                <a16:creationId xmlns:a16="http://schemas.microsoft.com/office/drawing/2014/main" id="{681FDA75-3D7C-4140-976D-7B09B7643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21860"/>
              </p:ext>
            </p:extLst>
          </p:nvPr>
        </p:nvGraphicFramePr>
        <p:xfrm>
          <a:off x="-406073" y="2474228"/>
          <a:ext cx="5257800" cy="3810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Graphique 9">
            <a:extLst>
              <a:ext uri="{FF2B5EF4-FFF2-40B4-BE49-F238E27FC236}">
                <a16:creationId xmlns:a16="http://schemas.microsoft.com/office/drawing/2014/main" id="{18474C1A-451D-43BC-B16E-4CE442CC3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345385"/>
              </p:ext>
            </p:extLst>
          </p:nvPr>
        </p:nvGraphicFramePr>
        <p:xfrm>
          <a:off x="3738993" y="1690688"/>
          <a:ext cx="4714013" cy="3750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2844EE22-6422-4CC9-B7EC-6AC1260DE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679329"/>
              </p:ext>
            </p:extLst>
          </p:nvPr>
        </p:nvGraphicFramePr>
        <p:xfrm>
          <a:off x="7752521" y="2513414"/>
          <a:ext cx="4439479" cy="378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517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0AC41-AE02-4E39-9E5B-6887D31D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Les chiffres clef de Renault f1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6C2262-2AA7-4E2A-964C-695B5595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BC79AF-9EDA-4281-9FA0-5CF6AEB9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2" y="2397602"/>
            <a:ext cx="10916356" cy="32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8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1086</Words>
  <Application>Microsoft Office PowerPoint</Application>
  <PresentationFormat>Grand écran</PresentationFormat>
  <Paragraphs>111</Paragraphs>
  <Slides>28</Slides>
  <Notes>24</Notes>
  <HiddenSlides>8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AmazonEmber</vt:lpstr>
      <vt:lpstr>Arial</vt:lpstr>
      <vt:lpstr>Calibri</vt:lpstr>
      <vt:lpstr>Calibri Light</vt:lpstr>
      <vt:lpstr>Segoe UI</vt:lpstr>
      <vt:lpstr>Whitney</vt:lpstr>
      <vt:lpstr>Office Theme</vt:lpstr>
      <vt:lpstr>FORMULE 1</vt:lpstr>
      <vt:lpstr>Quel est l’enjeu des données en formule 1?</vt:lpstr>
      <vt:lpstr>Quel est l’enjeu des données en formule 1?</vt:lpstr>
      <vt:lpstr>Sommaire</vt:lpstr>
      <vt:lpstr>Les chiffres clef de Renault f1</vt:lpstr>
      <vt:lpstr>Les chiffres clef de Renault f1</vt:lpstr>
      <vt:lpstr>Présentation PowerPoint</vt:lpstr>
      <vt:lpstr>Les chiffres clef de Renault f1</vt:lpstr>
      <vt:lpstr>Les chiffres clef de Renault f1</vt:lpstr>
      <vt:lpstr>Les chiffres clef de Renault f1</vt:lpstr>
      <vt:lpstr>Etat de l’art</vt:lpstr>
      <vt:lpstr>Etat de l’art</vt:lpstr>
      <vt:lpstr>Les chiffres clefs des pilotes</vt:lpstr>
      <vt:lpstr>Les chiffres clefs des pilotes</vt:lpstr>
      <vt:lpstr>Les chiffres clefs des pilotes</vt:lpstr>
      <vt:lpstr>Les chiffres clefs des pilotes</vt:lpstr>
      <vt:lpstr>Les chiffres clefs des pilotes</vt:lpstr>
      <vt:lpstr>Les chiffres clef des pilotes</vt:lpstr>
      <vt:lpstr>Les chiffres clefs des pilotes</vt:lpstr>
      <vt:lpstr>Les chiffres clef des pilotes</vt:lpstr>
      <vt:lpstr>Les chiffres clef des pilotes</vt:lpstr>
      <vt:lpstr>L’algorithme EM</vt:lpstr>
      <vt:lpstr>L’algorithme EM</vt:lpstr>
      <vt:lpstr>L’algorithme EM</vt:lpstr>
      <vt:lpstr>L’algorithme EM</vt:lpstr>
      <vt:lpstr>L’algorithme EM</vt:lpstr>
      <vt:lpstr>L’algorithme EM</vt:lpstr>
      <vt:lpstr>L’algorithme 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FORMULE 1</dc:title>
  <dc:creator>COUDERETTE Allan</dc:creator>
  <cp:lastModifiedBy>COUDERETTE Allan</cp:lastModifiedBy>
  <cp:revision>10</cp:revision>
  <dcterms:created xsi:type="dcterms:W3CDTF">2020-09-26T19:35:33Z</dcterms:created>
  <dcterms:modified xsi:type="dcterms:W3CDTF">2020-09-26T22:01:23Z</dcterms:modified>
</cp:coreProperties>
</file>